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7" r:id="rId4"/>
    <p:sldId id="261" r:id="rId5"/>
    <p:sldId id="262" r:id="rId6"/>
    <p:sldId id="268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4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 ExtraBold" panose="020B0604020202020204" charset="0"/>
      <p:bold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Roboto Black" panose="02000000000000000000" pitchFamily="2" charset="0"/>
      <p:bold r:id="rId28"/>
    </p:embeddedFont>
    <p:embeddedFont>
      <p:font typeface="Unn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GhbsaZ+WhYd/i1dxiK1TJ47Bb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05AC50-255D-44B3-A175-2EE8A0E14AE4}">
  <a:tblStyle styleId="{3D05AC50-255D-44B3-A175-2EE8A0E14A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BoAbPMRKLS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d4f5980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5d4f5980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d4f5980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15d4f5980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d4f59807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5d4f59807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d4f59870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https://unsplash.com/photos/BoAbPMRKLS0</a:t>
            </a:r>
            <a:r>
              <a:rPr lang="en-US"/>
              <a:t> </a:t>
            </a:r>
            <a:endParaRPr/>
          </a:p>
        </p:txBody>
      </p:sp>
      <p:sp>
        <p:nvSpPr>
          <p:cNvPr id="164" name="Google Shape;164;g15d4f5987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138b48f2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3138b48f2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0"/>
          </a:p>
        </p:txBody>
      </p:sp>
      <p:sp>
        <p:nvSpPr>
          <p:cNvPr id="210" name="Google Shape;2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 ExtraBold"/>
              <a:buNone/>
            </a:pPr>
            <a:r>
              <a:rPr lang="en-US" sz="1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Think about </a:t>
            </a:r>
            <a:r>
              <a:rPr lang="en-US" sz="1100" b="1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what you are trying to learn </a:t>
            </a:r>
            <a:r>
              <a:rPr lang="en-US" sz="11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with your prototypes, and create objects and scenarios which probe those questions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39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5"/>
          <p:cNvSpPr txBox="1">
            <a:spLocks noGrp="1"/>
          </p:cNvSpPr>
          <p:nvPr>
            <p:ph type="title"/>
          </p:nvPr>
        </p:nvSpPr>
        <p:spPr>
          <a:xfrm>
            <a:off x="713250" y="1895350"/>
            <a:ext cx="38349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ubTitle" idx="1"/>
          </p:nvPr>
        </p:nvSpPr>
        <p:spPr>
          <a:xfrm>
            <a:off x="713250" y="2836050"/>
            <a:ext cx="38349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7"/>
          <p:cNvSpPr txBox="1">
            <a:spLocks noGrp="1"/>
          </p:cNvSpPr>
          <p:nvPr>
            <p:ph type="ctrTitle"/>
          </p:nvPr>
        </p:nvSpPr>
        <p:spPr>
          <a:xfrm>
            <a:off x="1834500" y="1097773"/>
            <a:ext cx="54750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ubTitle" idx="1"/>
          </p:nvPr>
        </p:nvSpPr>
        <p:spPr>
          <a:xfrm>
            <a:off x="2272200" y="3614587"/>
            <a:ext cx="45996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ubTitle" idx="1"/>
          </p:nvPr>
        </p:nvSpPr>
        <p:spPr>
          <a:xfrm>
            <a:off x="713225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title" idx="3"/>
          </p:nvPr>
        </p:nvSpPr>
        <p:spPr>
          <a:xfrm>
            <a:off x="713225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4"/>
          </p:nvPr>
        </p:nvSpPr>
        <p:spPr>
          <a:xfrm>
            <a:off x="713225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title" idx="6"/>
          </p:nvPr>
        </p:nvSpPr>
        <p:spPr>
          <a:xfrm>
            <a:off x="713225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7"/>
          </p:nvPr>
        </p:nvSpPr>
        <p:spPr>
          <a:xfrm>
            <a:off x="6237400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ubTitle" idx="8"/>
          </p:nvPr>
        </p:nvSpPr>
        <p:spPr>
          <a:xfrm>
            <a:off x="6237400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title" idx="9"/>
          </p:nvPr>
        </p:nvSpPr>
        <p:spPr>
          <a:xfrm>
            <a:off x="6237400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ubTitle" idx="13"/>
          </p:nvPr>
        </p:nvSpPr>
        <p:spPr>
          <a:xfrm>
            <a:off x="6237400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subTitle" idx="14"/>
          </p:nvPr>
        </p:nvSpPr>
        <p:spPr>
          <a:xfrm>
            <a:off x="6237400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title" idx="15"/>
          </p:nvPr>
        </p:nvSpPr>
        <p:spPr>
          <a:xfrm>
            <a:off x="6237400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ubTitle" idx="16"/>
          </p:nvPr>
        </p:nvSpPr>
        <p:spPr>
          <a:xfrm>
            <a:off x="3475313" y="193200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ubTitle" idx="17"/>
          </p:nvPr>
        </p:nvSpPr>
        <p:spPr>
          <a:xfrm>
            <a:off x="3475313" y="234047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title" idx="18"/>
          </p:nvPr>
        </p:nvSpPr>
        <p:spPr>
          <a:xfrm>
            <a:off x="3475313" y="140740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ubTitle" idx="19"/>
          </p:nvPr>
        </p:nvSpPr>
        <p:spPr>
          <a:xfrm>
            <a:off x="3475313" y="3664450"/>
            <a:ext cx="2399400" cy="3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ubTitle" idx="20"/>
          </p:nvPr>
        </p:nvSpPr>
        <p:spPr>
          <a:xfrm>
            <a:off x="3475313" y="4072925"/>
            <a:ext cx="2399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title" idx="21"/>
          </p:nvPr>
        </p:nvSpPr>
        <p:spPr>
          <a:xfrm>
            <a:off x="3475313" y="3139850"/>
            <a:ext cx="239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538" y="-28787"/>
            <a:ext cx="9199075" cy="52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6599" y="-36550"/>
            <a:ext cx="9217198" cy="521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77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7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74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Unna"/>
              <a:buNone/>
              <a:defRPr sz="3300" b="0" i="0" u="none" strike="noStrike" cap="none">
                <a:solidFill>
                  <a:schemeClr val="dk1"/>
                </a:solidFill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3gSjU" TargetMode="External"/><Relationship Id="rId3" Type="http://schemas.openxmlformats.org/officeDocument/2006/relationships/hyperlink" Target="http://www.youtube.com/watch?v=y20E3qBmHpg" TargetMode="External"/><Relationship Id="rId7" Type="http://schemas.openxmlformats.org/officeDocument/2006/relationships/hyperlink" Target="https://bit.ly/3FhvGJ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hyperlink" Target="http://www.youtube.com/watch?v=yafaGNFu8Eg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tripwiremagazine.com/free-printable-sketching-wireframing-templates/" TargetMode="External"/><Relationship Id="rId5" Type="http://schemas.openxmlformats.org/officeDocument/2006/relationships/hyperlink" Target="https://www.uistencils.com/" TargetMode="Externa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trO6b_oUY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"/>
          <p:cNvCxnSpPr/>
          <p:nvPr/>
        </p:nvCxnSpPr>
        <p:spPr>
          <a:xfrm>
            <a:off x="834806" y="665245"/>
            <a:ext cx="280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"/>
          <p:cNvSpPr txBox="1">
            <a:spLocks noGrp="1"/>
          </p:cNvSpPr>
          <p:nvPr>
            <p:ph type="title"/>
          </p:nvPr>
        </p:nvSpPr>
        <p:spPr>
          <a:xfrm>
            <a:off x="-1041147" y="66481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Design Process at a Glance</a:t>
            </a:r>
            <a:endParaRPr/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415" y="1033461"/>
            <a:ext cx="6561676" cy="375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9685" y="3231965"/>
            <a:ext cx="14859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8260" y="4030147"/>
            <a:ext cx="605945" cy="55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 descr="This paper prototype walkthrough is part of the Mobile Application Design module as part of my MSc in Interation Design Media (I-MEDIA) at the University of Limerick. The project required me and my team of two others to design and evaluate a paper prototype for a user scenario of a Personal Trainer application on a iPhone device." title="Mobile Application Design : Paper Prototype Vide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1577" y="1233731"/>
            <a:ext cx="3694901" cy="29760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5" name="Google Shape;235;p39" descr="Usability testing of a new user interface for the EE app. The paper based prototype was created to test the initial concept and improved interface.&#10;Solutions were developed using a range of UX methodologies and techniques. &#10;&#10;Courtesy of Paul Wilshaw" title="Low fidelity prototype testing of the EE app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601" y="1233731"/>
            <a:ext cx="3694901" cy="29760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6" name="Google Shape;236;p39"/>
          <p:cNvSpPr txBox="1"/>
          <p:nvPr/>
        </p:nvSpPr>
        <p:spPr>
          <a:xfrm>
            <a:off x="4388336" y="4082334"/>
            <a:ext cx="369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UX Playground (2015). Low fidelity prototype testing of the EE app. Retrieved from </a:t>
            </a:r>
            <a:r>
              <a:rPr lang="en-US" sz="6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https://bit.ly/3FhvGJZ</a:t>
            </a:r>
            <a:r>
              <a:rPr lang="en-US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596943" y="4125297"/>
            <a:ext cx="3694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6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Reidy, C. (2017). Mobile Application Design: Paper Prototype Video. Retrieved from </a:t>
            </a:r>
            <a:r>
              <a:rPr lang="en-US" sz="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https://bit.ly/3a3gSjU</a:t>
            </a:r>
            <a:r>
              <a:rPr lang="en-US" sz="6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9"/>
          <p:cNvSpPr txBox="1">
            <a:spLocks noGrp="1"/>
          </p:cNvSpPr>
          <p:nvPr>
            <p:ph type="title" idx="4294967295"/>
          </p:nvPr>
        </p:nvSpPr>
        <p:spPr>
          <a:xfrm>
            <a:off x="0" y="385763"/>
            <a:ext cx="8521700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Paper Prototyping </a:t>
            </a:r>
            <a:r>
              <a:rPr lang="en-US" sz="14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[prototyping the human interaction]</a:t>
            </a:r>
            <a:endParaRPr sz="700">
              <a:solidFill>
                <a:srgbClr val="00905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40"/>
          <p:cNvGrpSpPr/>
          <p:nvPr/>
        </p:nvGrpSpPr>
        <p:grpSpPr>
          <a:xfrm>
            <a:off x="1051184" y="1717384"/>
            <a:ext cx="6622928" cy="3406387"/>
            <a:chOff x="1588356" y="1712918"/>
            <a:chExt cx="5906473" cy="3061921"/>
          </a:xfrm>
        </p:grpSpPr>
        <p:pic>
          <p:nvPicPr>
            <p:cNvPr id="244" name="Google Shape;244;p40" descr="A picture containing text, indoor, floor, woode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16011" t="10874" r="22730" b="17790"/>
            <a:stretch/>
          </p:blipFill>
          <p:spPr>
            <a:xfrm>
              <a:off x="1588356" y="1762653"/>
              <a:ext cx="2925626" cy="2310358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5" name="Google Shape;245;p40" descr="Graphical user interface, applicati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r="34844"/>
            <a:stretch/>
          </p:blipFill>
          <p:spPr>
            <a:xfrm>
              <a:off x="4796629" y="1712918"/>
              <a:ext cx="2383102" cy="2409825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46" name="Google Shape;246;p40"/>
            <p:cNvSpPr txBox="1"/>
            <p:nvPr/>
          </p:nvSpPr>
          <p:spPr>
            <a:xfrm>
              <a:off x="1588357" y="4020938"/>
              <a:ext cx="3092100" cy="64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from UI Stencil, an e-store dedicated to paper prototyping resources:</a:t>
              </a:r>
              <a:r>
                <a:rPr lang="en-US" sz="8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8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/>
                </a:rPr>
                <a:t>https://www.uistencils.com/</a:t>
              </a: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0"/>
            <p:cNvSpPr txBox="1"/>
            <p:nvPr/>
          </p:nvSpPr>
          <p:spPr>
            <a:xfrm>
              <a:off x="4796629" y="4020939"/>
              <a:ext cx="2698200" cy="7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from Tripwire magazine that gives 20 free printable sketching and wireframing templates to start from: </a:t>
              </a:r>
              <a:r>
                <a:rPr lang="en-US" sz="8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https://www.tripwiremagazine.com/free-printable-sketching-wireframing-templates/</a:t>
              </a:r>
              <a:r>
                <a:rPr lang="en-US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40"/>
          <p:cNvSpPr txBox="1"/>
          <p:nvPr/>
        </p:nvSpPr>
        <p:spPr>
          <a:xfrm>
            <a:off x="1468350" y="1362600"/>
            <a:ext cx="62073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bg1"/>
                </a:solidFill>
              </a:rPr>
              <a:t>Sketching on </a:t>
            </a:r>
            <a:r>
              <a:rPr lang="en-US" sz="1350" b="1" dirty="0">
                <a:solidFill>
                  <a:schemeClr val="bg1"/>
                </a:solidFill>
              </a:rPr>
              <a:t>templates </a:t>
            </a:r>
            <a:r>
              <a:rPr lang="en-US" sz="1350" dirty="0">
                <a:solidFill>
                  <a:schemeClr val="bg1"/>
                </a:solidFill>
              </a:rPr>
              <a:t>gives prototypes a more professional quality. </a:t>
            </a:r>
            <a:endParaRPr sz="1350" b="1" dirty="0">
              <a:solidFill>
                <a:schemeClr val="bg1"/>
              </a:solidFill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311700" y="3854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Paper Prototyping </a:t>
            </a: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[prototyping the human interaction]</a:t>
            </a:r>
            <a:endParaRPr sz="700">
              <a:solidFill>
                <a:srgbClr val="00905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/>
        </p:nvSpPr>
        <p:spPr>
          <a:xfrm>
            <a:off x="1249051" y="1257898"/>
            <a:ext cx="66459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Low-fidelity prototyping techniques to demonstrate </a:t>
            </a:r>
            <a:r>
              <a:rPr lang="en-US" sz="24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use case:</a:t>
            </a:r>
            <a:endParaRPr sz="2400" b="1" i="0" u="sng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2"/>
          <p:cNvSpPr txBox="1"/>
          <p:nvPr/>
        </p:nvSpPr>
        <p:spPr>
          <a:xfrm>
            <a:off x="311700" y="445025"/>
            <a:ext cx="86277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Ways to </a:t>
            </a:r>
            <a:r>
              <a:rPr lang="en-US" sz="2800" b="1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the Use Case via prototypes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3514250" y="2266950"/>
            <a:ext cx="22734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Storyboard</a:t>
            </a:r>
            <a:endParaRPr sz="900" b="1"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400" y="2709163"/>
            <a:ext cx="3025978" cy="21536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/>
        </p:nvSpPr>
        <p:spPr>
          <a:xfrm>
            <a:off x="311700" y="3854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Storyboard  </a:t>
            </a: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[prototyping the use case]</a:t>
            </a:r>
            <a:endParaRPr sz="700">
              <a:solidFill>
                <a:srgbClr val="009051"/>
              </a:solidFill>
            </a:endParaRPr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315" y="1023662"/>
            <a:ext cx="5788506" cy="4119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p43"/>
          <p:cNvSpPr txBox="1"/>
          <p:nvPr/>
        </p:nvSpPr>
        <p:spPr>
          <a:xfrm>
            <a:off x="114925" y="1498200"/>
            <a:ext cx="2962800" cy="324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Storyboards </a:t>
            </a: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visualize interactions and flows in context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and make them feel more realistic.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Example on the right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shows </a:t>
            </a: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story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of a landlord, who is seeing an ad to prompting him to improve their rental after prior tenants left, while listing his vacant unit.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/>
        </p:nvSpPr>
        <p:spPr>
          <a:xfrm>
            <a:off x="311700" y="3854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 review: Low-Fidelity Prototypes </a:t>
            </a:r>
            <a:endParaRPr sz="700">
              <a:solidFill>
                <a:srgbClr val="009051"/>
              </a:solidFill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1193076" y="2996861"/>
            <a:ext cx="664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Low-fidelity prototyping techniques to demonstrate </a:t>
            </a:r>
            <a:r>
              <a:rPr lang="en-US" sz="1500" b="1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use case:</a:t>
            </a:r>
            <a:endParaRPr sz="1500" b="1" i="0" u="sng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4"/>
          <p:cNvSpPr txBox="1"/>
          <p:nvPr/>
        </p:nvSpPr>
        <p:spPr>
          <a:xfrm rot="-5400000">
            <a:off x="2137800" y="3909388"/>
            <a:ext cx="1813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Storyboard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325" y="3298325"/>
            <a:ext cx="2296633" cy="16345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44"/>
          <p:cNvSpPr txBox="1"/>
          <p:nvPr/>
        </p:nvSpPr>
        <p:spPr>
          <a:xfrm>
            <a:off x="1272176" y="958148"/>
            <a:ext cx="664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Low-fidelity prototyping techniques to show the details of </a:t>
            </a:r>
            <a:r>
              <a:rPr lang="en-US" sz="1500" b="1" i="0" u="sng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human interaction:</a:t>
            </a:r>
            <a:endParaRPr sz="15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 rot="-5400000">
            <a:off x="1935150" y="1819675"/>
            <a:ext cx="22734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prototyping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4" descr="A picture containing timel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1451" r="256"/>
          <a:stretch/>
        </p:blipFill>
        <p:spPr>
          <a:xfrm>
            <a:off x="3119325" y="1279425"/>
            <a:ext cx="2296225" cy="1598773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311700" y="38544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Wizard of Oz  </a:t>
            </a: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[prototyping the human interaction]</a:t>
            </a:r>
            <a:endParaRPr sz="700">
              <a:solidFill>
                <a:srgbClr val="009051"/>
              </a:solidFill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114925" y="1650600"/>
            <a:ext cx="3257400" cy="3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●"/>
            </a:pPr>
            <a:r>
              <a:rPr lang="en-US" sz="16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Wizard of Oz: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 technique for developing prototypes by using everyday objects to represent parts of the finished product.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3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●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Wizard of Oz prototype might perform some – but not all – of the tasks. 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3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Char char="●"/>
            </a:pP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 the example on the right, 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US" sz="13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prototype supports the visual output</a:t>
            </a:r>
            <a:r>
              <a:rPr lang="en-US" sz="13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endParaRPr sz="13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○"/>
            </a:pPr>
            <a:r>
              <a:rPr lang="en-US" sz="13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3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human (Wizard of Oz) simulates the feedback of the system</a:t>
            </a:r>
            <a:r>
              <a:rPr lang="en-US" sz="13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after the gestural input. </a:t>
            </a:r>
            <a:endParaRPr sz="13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41" descr="Group 9 - Amit, Benny, Carmel &amp; Dana" title="Group 9 - Wizard of Oz User Test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725" y="1434569"/>
            <a:ext cx="4572000" cy="3429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15626"/>
          <a:stretch/>
        </p:blipFill>
        <p:spPr>
          <a:xfrm>
            <a:off x="0" y="0"/>
            <a:ext cx="9280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311700" y="445025"/>
            <a:ext cx="83778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 order to build a (Low-Fidelity) prototype, we first need some ideas…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/>
          <p:nvPr/>
        </p:nvSpPr>
        <p:spPr>
          <a:xfrm>
            <a:off x="1497113" y="642938"/>
            <a:ext cx="1401075" cy="249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34"/>
          <p:cNvGrpSpPr/>
          <p:nvPr/>
        </p:nvGrpSpPr>
        <p:grpSpPr>
          <a:xfrm>
            <a:off x="824845" y="1337924"/>
            <a:ext cx="7494219" cy="3586100"/>
            <a:chOff x="1444163" y="1773994"/>
            <a:chExt cx="6255600" cy="2879798"/>
          </a:xfrm>
        </p:grpSpPr>
        <p:sp>
          <p:nvSpPr>
            <p:cNvPr id="190" name="Google Shape;190;p34"/>
            <p:cNvSpPr txBox="1"/>
            <p:nvPr/>
          </p:nvSpPr>
          <p:spPr>
            <a:xfrm>
              <a:off x="1444163" y="1773994"/>
              <a:ext cx="62556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68550" rIns="68550" bIns="6855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 dirty="0">
                  <a:solidFill>
                    <a:schemeClr val="bg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Low</a:t>
              </a:r>
              <a:r>
                <a:rPr lang="en-US" sz="2700" dirty="0">
                  <a:solidFill>
                    <a:schemeClr val="bg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-</a:t>
              </a:r>
              <a:r>
                <a:rPr lang="en-US" sz="2700" b="0" i="0" u="none" strike="noStrike" cap="none" dirty="0">
                  <a:solidFill>
                    <a:schemeClr val="bg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Fidelity          vs.       High Fidelity</a:t>
              </a:r>
              <a:endParaRPr sz="2700" b="0" i="0" u="none" strike="noStrike" cap="none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 dirty="0">
                  <a:solidFill>
                    <a:schemeClr val="bg1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 </a:t>
              </a:r>
              <a:endParaRPr sz="2700" b="0" i="0" u="none" strike="noStrike" cap="none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pic>
          <p:nvPicPr>
            <p:cNvPr id="191" name="Google Shape;191;p34" descr="Graphical user interface, applicati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r="25678"/>
            <a:stretch/>
          </p:blipFill>
          <p:spPr>
            <a:xfrm>
              <a:off x="4826172" y="2377804"/>
              <a:ext cx="2655163" cy="1902731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92" name="Google Shape;192;p34"/>
            <p:cNvSpPr txBox="1"/>
            <p:nvPr/>
          </p:nvSpPr>
          <p:spPr>
            <a:xfrm>
              <a:off x="4826172" y="4394292"/>
              <a:ext cx="26553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rPr lang="en-US" sz="825" b="1" i="0" u="none" strike="noStrike" cap="none" dirty="0">
                  <a:solidFill>
                    <a:schemeClr val="bg1"/>
                  </a:solidFill>
                </a:rPr>
                <a:t>Interactive prototype created in </a:t>
              </a:r>
              <a:r>
                <a:rPr lang="en-US" sz="825" b="1" i="0" u="none" strike="noStrike" cap="none" dirty="0" err="1">
                  <a:solidFill>
                    <a:schemeClr val="bg1"/>
                  </a:solidFill>
                </a:rPr>
                <a:t>FluidUI</a:t>
              </a:r>
              <a:r>
                <a:rPr lang="en-US" sz="825" b="1" i="0" u="none" strike="noStrike" cap="none" dirty="0">
                  <a:solidFill>
                    <a:schemeClr val="bg1"/>
                  </a:solidFill>
                </a:rPr>
                <a:t>, mirrored on an iPhone. </a:t>
              </a:r>
              <a:endParaRPr sz="1050" b="1" i="0" u="none" strike="noStrike" cap="none" dirty="0">
                <a:solidFill>
                  <a:schemeClr val="bg1"/>
                </a:solidFill>
              </a:endParaRPr>
            </a:p>
          </p:txBody>
        </p:sp>
        <p:sp>
          <p:nvSpPr>
            <p:cNvPr id="193" name="Google Shape;193;p34"/>
            <p:cNvSpPr txBox="1"/>
            <p:nvPr/>
          </p:nvSpPr>
          <p:spPr>
            <a:xfrm>
              <a:off x="1497113" y="4393318"/>
              <a:ext cx="29472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rPr lang="en-US" sz="825" b="1" i="0" u="none" strike="noStrike" cap="none" dirty="0">
                  <a:solidFill>
                    <a:schemeClr val="bg1"/>
                  </a:solidFill>
                </a:rPr>
                <a:t>Simple screens are drawn on paper, switching the sketches around according to user choices.</a:t>
              </a:r>
              <a:endParaRPr sz="1050" b="1" i="0" u="none" strike="noStrike" cap="none" dirty="0">
                <a:solidFill>
                  <a:schemeClr val="bg1"/>
                </a:solidFill>
              </a:endParaRPr>
            </a:p>
          </p:txBody>
        </p:sp>
        <p:pic>
          <p:nvPicPr>
            <p:cNvPr id="194" name="Google Shape;194;p34" descr="A picture containing timelin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 l="41452" r="256"/>
            <a:stretch/>
          </p:blipFill>
          <p:spPr>
            <a:xfrm>
              <a:off x="1550354" y="2377804"/>
              <a:ext cx="2840675" cy="190273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95" name="Google Shape;195;p34"/>
          <p:cNvSpPr txBox="1"/>
          <p:nvPr/>
        </p:nvSpPr>
        <p:spPr>
          <a:xfrm>
            <a:off x="311700" y="445025"/>
            <a:ext cx="63954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Two Types of Prototypes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 descr="Low vs high fidelity prototypes: a complete break down - Justinmin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516" y="0"/>
            <a:ext cx="78638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161961" y="315362"/>
            <a:ext cx="7914127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200">
                <a:solidFill>
                  <a:schemeClr val="lt1"/>
                </a:solidFill>
              </a:rPr>
              <a:t>Hi-Fi vs. Lo-Fi</a:t>
            </a:r>
            <a:endParaRPr/>
          </a:p>
        </p:txBody>
      </p:sp>
      <p:graphicFrame>
        <p:nvGraphicFramePr>
          <p:cNvPr id="102" name="Google Shape;102;p7"/>
          <p:cNvGraphicFramePr/>
          <p:nvPr/>
        </p:nvGraphicFramePr>
        <p:xfrm>
          <a:off x="855100" y="1603778"/>
          <a:ext cx="7220975" cy="2473990"/>
        </p:xfrm>
        <a:graphic>
          <a:graphicData uri="http://schemas.openxmlformats.org/drawingml/2006/table">
            <a:tbl>
              <a:tblPr firstRow="1" bandRow="1">
                <a:noFill/>
                <a:tableStyleId>{3D05AC50-255D-44B3-A175-2EE8A0E14AE4}</a:tableStyleId>
              </a:tblPr>
              <a:tblGrid>
                <a:gridCol w="138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Lo-Fi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Hi-Fi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Advantages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1" u="none" strike="noStrike" cap="none"/>
                        <a:t>Fast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1" u="none" strike="noStrike" cap="none"/>
                        <a:t>Cheap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Easy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Can simulate actual product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Better sense of finished product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Can judge aesthetic appeal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More realistic experience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u="none" strike="noStrike" cap="none"/>
                        <a:t>Can evaluate </a:t>
                      </a:r>
                      <a:r>
                        <a:rPr lang="en-US" sz="1400" b="1" u="none" strike="noStrike" cap="none"/>
                        <a:t>experience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Disadvantages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Slow response time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Can’t get feedback about aesthetic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User may question design quality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User may focus on unnecessary details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Takes a lot of time to make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b="0" u="none" strike="noStrike" cap="none"/>
                        <a:t>Users may lose track of big picture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/>
          <p:nvPr/>
        </p:nvSpPr>
        <p:spPr>
          <a:xfrm>
            <a:off x="1497113" y="642938"/>
            <a:ext cx="1401000" cy="24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311700" y="445025"/>
            <a:ext cx="63954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stay this week in Low-Fidelity! 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35"/>
          <p:cNvGrpSpPr/>
          <p:nvPr/>
        </p:nvGrpSpPr>
        <p:grpSpPr>
          <a:xfrm>
            <a:off x="888277" y="2089918"/>
            <a:ext cx="3530746" cy="2833075"/>
            <a:chOff x="1497113" y="2377804"/>
            <a:chExt cx="2947200" cy="2275014"/>
          </a:xfrm>
        </p:grpSpPr>
        <p:sp>
          <p:nvSpPr>
            <p:cNvPr id="203" name="Google Shape;203;p35"/>
            <p:cNvSpPr txBox="1"/>
            <p:nvPr/>
          </p:nvSpPr>
          <p:spPr>
            <a:xfrm>
              <a:off x="1497113" y="4393318"/>
              <a:ext cx="29472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25"/>
                <a:buFont typeface="Arial"/>
                <a:buNone/>
              </a:pPr>
              <a:r>
                <a:rPr lang="en-US" sz="825" b="1" i="0" u="none" strike="noStrike" cap="none">
                  <a:solidFill>
                    <a:schemeClr val="dk1"/>
                  </a:solidFill>
                </a:rPr>
                <a:t>Simple screens are drawn on paper, switching the sketches around according to user choices.</a:t>
              </a:r>
              <a:endParaRPr sz="1050" b="1" i="0" u="none" strike="noStrike" cap="none">
                <a:solidFill>
                  <a:schemeClr val="dk1"/>
                </a:solidFill>
              </a:endParaRPr>
            </a:p>
          </p:txBody>
        </p:sp>
        <p:pic>
          <p:nvPicPr>
            <p:cNvPr id="204" name="Google Shape;204;p35" descr="A picture containing timelin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 l="41451" r="256"/>
            <a:stretch/>
          </p:blipFill>
          <p:spPr>
            <a:xfrm>
              <a:off x="1550354" y="2377804"/>
              <a:ext cx="2840675" cy="1902732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05" name="Google Shape;205;p35"/>
          <p:cNvSpPr txBox="1"/>
          <p:nvPr/>
        </p:nvSpPr>
        <p:spPr>
          <a:xfrm>
            <a:off x="824850" y="1338000"/>
            <a:ext cx="36459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Low</a:t>
            </a:r>
            <a:r>
              <a:rPr lang="en-US" sz="2700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-</a:t>
            </a:r>
            <a:r>
              <a:rPr lang="en-US" sz="2700" b="0" i="0" u="none" strike="noStrike" cap="none" dirty="0">
                <a:solidFill>
                  <a:schemeClr val="bg1"/>
                </a:solidFill>
                <a:latin typeface="Roboto Black"/>
                <a:ea typeface="Roboto Black"/>
                <a:cs typeface="Roboto Black"/>
                <a:sym typeface="Roboto Black"/>
              </a:rPr>
              <a:t>Fidelity</a:t>
            </a:r>
            <a:r>
              <a:rPr lang="en-US" sz="2700" b="0" i="0" u="none" strike="noStrike" cap="none" dirty="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    </a:t>
            </a:r>
            <a:r>
              <a:rPr lang="en-US" sz="2700" b="0" i="0" u="none" strike="noStrike" cap="none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endParaRPr sz="2700" b="0" i="0" u="none" strike="noStrike" cap="none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4668525" y="2089925"/>
            <a:ext cx="4469100" cy="2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Avoid Figma or other digital tools aside of digital pens / drawing solutions.</a:t>
            </a:r>
            <a:endParaRPr sz="2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We want you to:</a:t>
            </a:r>
            <a:endParaRPr sz="2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5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Explore design ideas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5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Stay Low-Fidelity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5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Be scrappy and understand designs might change</a:t>
            </a:r>
            <a:endParaRPr sz="15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 descr="A picture containing text,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0051" b="-20012"/>
          <a:stretch/>
        </p:blipFill>
        <p:spPr>
          <a:xfrm>
            <a:off x="0" y="1027203"/>
            <a:ext cx="9147318" cy="514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3" name="Google Shape;213;p36"/>
          <p:cNvSpPr txBox="1"/>
          <p:nvPr/>
        </p:nvSpPr>
        <p:spPr>
          <a:xfrm>
            <a:off x="-14761" y="4993385"/>
            <a:ext cx="6027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Memorandum, (2018). Prototyping Digital Exhibits, Part 2. Retrieved from: https://bit.ly/3A0QJMY</a:t>
            </a:r>
            <a:endParaRPr sz="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311700" y="445025"/>
            <a:ext cx="85206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Show, don’t tell - Prototypes build common ground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/>
        </p:nvSpPr>
        <p:spPr>
          <a:xfrm>
            <a:off x="1143000" y="76200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Your prototypes</a:t>
            </a:r>
            <a:endParaRPr sz="45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are not valuable,</a:t>
            </a:r>
            <a:endParaRPr sz="45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4500" b="1" i="1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sz="1950" b="1" i="1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5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you get from them </a:t>
            </a:r>
            <a:r>
              <a:rPr lang="en-US" sz="45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n-US" sz="45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5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45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311700" y="445025"/>
            <a:ext cx="86277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Prototypes are a tool to get feedback</a:t>
            </a:r>
            <a:endParaRPr sz="28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1249051" y="1257898"/>
            <a:ext cx="66459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Low-fidelity prototyping techniques to show the details of </a:t>
            </a:r>
            <a:r>
              <a:rPr lang="en-US" sz="2700" b="1" i="0" u="sng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human interaction:</a:t>
            </a:r>
            <a:endParaRPr sz="240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311700" y="445025"/>
            <a:ext cx="86277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Ways to </a:t>
            </a:r>
            <a:r>
              <a:rPr lang="en-US" sz="2800" b="1" i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en-US" sz="28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Human interaction via Prototypes</a:t>
            </a:r>
            <a:endParaRPr sz="2800" b="1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8" descr="A close-up of a pe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r="11150"/>
          <a:stretch/>
        </p:blipFill>
        <p:spPr>
          <a:xfrm>
            <a:off x="2877737" y="2775246"/>
            <a:ext cx="3700577" cy="209786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" name="Google Shape;228;p38"/>
          <p:cNvSpPr txBox="1"/>
          <p:nvPr/>
        </p:nvSpPr>
        <p:spPr>
          <a:xfrm>
            <a:off x="3591325" y="2260750"/>
            <a:ext cx="22734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prototyping</a:t>
            </a:r>
            <a:endParaRPr sz="900" b="1"/>
          </a:p>
        </p:txBody>
      </p:sp>
      <p:sp>
        <p:nvSpPr>
          <p:cNvPr id="229" name="Google Shape;229;p38"/>
          <p:cNvSpPr txBox="1"/>
          <p:nvPr/>
        </p:nvSpPr>
        <p:spPr>
          <a:xfrm rot="-5400000">
            <a:off x="1826325" y="3772850"/>
            <a:ext cx="1946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Butler, M. (n.d.). Intro To Paper Prototyping. Retrieved from https://bit.ly/3AbOgQh</a:t>
            </a:r>
            <a:endParaRPr sz="55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4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rk Elegant Korean Style Project Proposal by Slidesgo">
  <a:themeElements>
    <a:clrScheme name="Simple Light">
      <a:dk1>
        <a:srgbClr val="FFFFFF"/>
      </a:dk1>
      <a:lt1>
        <a:srgbClr val="0C1621"/>
      </a:lt1>
      <a:dk2>
        <a:srgbClr val="EAC488"/>
      </a:dk2>
      <a:lt2>
        <a:srgbClr val="FBE4B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605</Words>
  <Application>Microsoft Office PowerPoint</Application>
  <PresentationFormat>On-screen Show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Unna</vt:lpstr>
      <vt:lpstr>Arial</vt:lpstr>
      <vt:lpstr>Calibri</vt:lpstr>
      <vt:lpstr>Roboto Black</vt:lpstr>
      <vt:lpstr>Raleway</vt:lpstr>
      <vt:lpstr>Open Sans ExtraBold</vt:lpstr>
      <vt:lpstr>Dark Elegant Korean Style Project Proposal by Slidesgo</vt:lpstr>
      <vt:lpstr>Design Process at a Glance</vt:lpstr>
      <vt:lpstr>PowerPoint Presentation</vt:lpstr>
      <vt:lpstr>PowerPoint Presentation</vt:lpstr>
      <vt:lpstr>PowerPoint Presentation</vt:lpstr>
      <vt:lpstr>Hi-Fi vs. Lo-Fi</vt:lpstr>
      <vt:lpstr>PowerPoint Presentation</vt:lpstr>
      <vt:lpstr>PowerPoint Presentation</vt:lpstr>
      <vt:lpstr>PowerPoint Presentation</vt:lpstr>
      <vt:lpstr>PowerPoint Presentation</vt:lpstr>
      <vt:lpstr>Paper Prototyping [prototyping the human interaction]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 at a Glance</dc:title>
  <dc:creator>Nurain, Novia</dc:creator>
  <cp:lastModifiedBy>Nurain, Novia</cp:lastModifiedBy>
  <cp:revision>3</cp:revision>
  <dcterms:created xsi:type="dcterms:W3CDTF">2022-09-13T02:42:39Z</dcterms:created>
  <dcterms:modified xsi:type="dcterms:W3CDTF">2023-11-26T03:37:09Z</dcterms:modified>
</cp:coreProperties>
</file>